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5.xml" ContentType="application/vnd.openxmlformats-officedocument.presentationml.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61" r:id="rId4"/>
    <p:sldId id="258" r:id="rId5"/>
    <p:sldId id="259" r:id="rId6"/>
    <p:sldId id="263" r:id="rId7"/>
    <p:sldId id="262" r:id="rId8"/>
    <p:sldId id="264" r:id="rId9"/>
    <p:sldId id="267" r:id="rId10"/>
    <p:sldId id="269" r:id="rId11"/>
    <p:sldId id="268" r:id="rId12"/>
    <p:sldId id="266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60" userDrawn="1">
          <p15:clr>
            <a:srgbClr val="A4A3A4"/>
          </p15:clr>
        </p15:guide>
        <p15:guide id="1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1A68EEC-E18D-4C1A-9913-7B52A08C7C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8479D5C-16E9-4780-9E9D-4C43A3CA97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BC4F2E6-D7EB-4FEB-972C-D0D0B1CC0D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3E4323E-8A3D-4C81-AC5A-DD1BD1434C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79035E1-4BD6-4A80-9027-A3F0606E10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8CB1C9D-D956-4830-A86B-3BBDBEEFD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9CE6AA6-4037-442A-B005-3E64AFD929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EEA0972-EFF7-46C6-A868-5D932B830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D667DB6-9230-4661-8E10-317D9F734D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19C8F9D-BD04-4A47-85D5-DE47B0AC2E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FE5C0CA-A3A6-46C4-84B2-6E937AD70C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AC13646-A2B6-433B-99F7-A9670078E5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591685B-FCAC-4E82-957D-AE29FC4317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1CA3C4D-286B-49B6-B792-4FCCFEB2C5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FB8AA91-CB8C-4B8E-97A8-575A475D6A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8177414-A32D-49B0-B828-E1ED9320581E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Fußzeilenplatzhalt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500CCF8-4AE8-496B-AB8D-21B1CB03FC49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8177414-A32D-49B0-B828-E1ED9320581E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Fußzeilenplatzhalt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500CCF8-4AE8-496B-AB8D-21B1CB03FC49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8177414-A32D-49B0-B828-E1ED9320581E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Fußzeilenplatzhalt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500CCF8-4AE8-496B-AB8D-21B1CB03FC49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8177414-A32D-49B0-B828-E1ED9320581E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Fußzeilenplatzhalt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500CCF8-4AE8-496B-AB8D-21B1CB03FC49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8177414-A32D-49B0-B828-E1ED9320581E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Fußzeilenplatzhalt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500CCF8-4AE8-496B-AB8D-21B1CB03FC49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8177414-A32D-49B0-B828-E1ED9320581E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6" name="Fußzeilenplatzhalt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500CCF8-4AE8-496B-AB8D-21B1CB03FC49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8177414-A32D-49B0-B828-E1ED9320581E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8" name="Fußzeilenplatzhalt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500CCF8-4AE8-496B-AB8D-21B1CB03FC49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8177414-A32D-49B0-B828-E1ED9320581E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4" name="Fußzeilenplatzhalt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500CCF8-4AE8-496B-AB8D-21B1CB03FC49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8177414-A32D-49B0-B828-E1ED9320581E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3" name="Fußzeilenplatzhalt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500CCF8-4AE8-496B-AB8D-21B1CB03FC49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8177414-A32D-49B0-B828-E1ED9320581E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6" name="Fußzeilenplatzhalt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500CCF8-4AE8-496B-AB8D-21B1CB03FC49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/>
          </a:p>
        </p:txBody>
      </p:sp>
      <p:sp>
        <p:nvSpPr>
          <p:cNvPr id="4" name="Textplatzhalter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8177414-A32D-49B0-B828-E1ED9320581E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6" name="Fußzeilenplatzhalt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500CCF8-4AE8-496B-AB8D-21B1CB03FC49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77414-A32D-49B0-B828-E1ED9320581E}" type="datetimeFigureOut">
              <a:rPr lang="de-DE" smtClean="0"/>
              <a:t>22.03.2023</a:t>
            </a:fld>
            <a:endParaRPr lang="de-DE"/>
          </a:p>
        </p:txBody>
      </p:sp>
      <p:sp>
        <p:nvSpPr>
          <p:cNvPr id="5" name="Fußzeilenplatzhalter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0CCF8-4AE8-496B-AB8D-21B1CB03FC49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Навчаюсь на 1</a:t>
            </a:r>
            <a:r>
              <a:rPr lang="de-DE" sz="2800" dirty="0" smtClean="0"/>
              <a:t>-</a:t>
            </a:r>
            <a:r>
              <a:rPr lang="ru-RU" sz="2800" dirty="0" smtClean="0"/>
              <a:t>му</a:t>
            </a:r>
            <a:r>
              <a:rPr lang="uk-UA" sz="2800" dirty="0" smtClean="0"/>
              <a:t> курсі </a:t>
            </a:r>
            <a:r>
              <a:rPr lang="ru-RU" sz="2800" dirty="0" smtClean="0"/>
              <a:t>ХНУ </a:t>
            </a:r>
            <a:br>
              <a:rPr lang="ru-RU" sz="2800" dirty="0" smtClean="0"/>
            </a:br>
            <a:r>
              <a:rPr lang="ru-RU" sz="2800" dirty="0" smtClean="0"/>
              <a:t>в приміщеннях Культурного центру </a:t>
            </a:r>
            <a:r>
              <a:rPr lang="de-DE" sz="2800" dirty="0" smtClean="0"/>
              <a:t>GOROD</a:t>
            </a:r>
            <a:endParaRPr lang="de-DE" sz="2800" dirty="0"/>
          </a:p>
        </p:txBody>
      </p:sp>
      <p:sp>
        <p:nvSpPr>
          <p:cNvPr id="3" name="Untertitel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>
                <a:solidFill>
                  <a:srgbClr val="FF0000"/>
                </a:solidFill>
              </a:rPr>
              <a:t>Що далі? 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TUM / Uni-Assist</a:t>
            </a:r>
            <a:endParaRPr lang="de-DE" dirty="0"/>
          </a:p>
        </p:txBody>
      </p:sp>
      <p:sp>
        <p:nvSpPr>
          <p:cNvPr id="3" name="Inhaltsplatzhalt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8" name="Grafik 7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1403648" y="1700808"/>
            <a:ext cx="5904655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TUM </a:t>
            </a:r>
            <a:endParaRPr lang="de-DE" dirty="0"/>
          </a:p>
        </p:txBody>
      </p:sp>
      <p:sp>
        <p:nvSpPr>
          <p:cNvPr id="3" name="Inhaltsplatzhalter 2"/>
          <p:cNvSpPr>
            <a:spLocks noGrp="1" noEditPoint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uk-UA" sz="2400" dirty="0" smtClean="0"/>
              <a:t>Факультет інформатики</a:t>
            </a:r>
            <a:br>
              <a:rPr lang="uk-UA" sz="2400" dirty="0" smtClean="0"/>
            </a:br>
            <a:br>
              <a:rPr lang="de-DE" sz="2400" dirty="0" smtClean="0"/>
            </a:br>
            <a:r>
              <a:rPr lang="uk-UA" sz="2400" dirty="0" smtClean="0">
                <a:solidFill>
                  <a:srgbClr val="00B0F0"/>
                </a:solidFill>
              </a:rPr>
              <a:t>Є обмеження прийому студентів: </a:t>
            </a:r>
            <a:br>
              <a:rPr lang="uk-UA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звертають увагу</a:t>
            </a:r>
            <a:r>
              <a:rPr lang="uk-UA" sz="2400" dirty="0" smtClean="0">
                <a:solidFill>
                  <a:srgbClr val="00B0F0"/>
                </a:solidFill>
              </a:rPr>
              <a:t> на попередні оцінки за фахом. </a:t>
            </a:r>
            <a:br>
              <a:rPr lang="uk-UA" sz="2400" dirty="0" smtClean="0">
                <a:solidFill>
                  <a:srgbClr val="00B0F0"/>
                </a:solidFill>
              </a:rPr>
            </a:br>
            <a:br>
              <a:rPr lang="uk-UA" sz="2400" dirty="0" smtClean="0">
                <a:solidFill>
                  <a:srgbClr val="00B0F0"/>
                </a:solidFill>
              </a:rPr>
            </a:br>
            <a:r>
              <a:rPr lang="uk-UA" sz="2400" dirty="0" smtClean="0">
                <a:solidFill>
                  <a:srgbClr val="00B0F0"/>
                </a:solidFill>
              </a:rPr>
              <a:t>Можуть запросити на вступні іспити.</a:t>
            </a:r>
            <a:br>
              <a:rPr lang="uk-UA" sz="2400" dirty="0" smtClean="0">
                <a:solidFill>
                  <a:srgbClr val="00B0F0"/>
                </a:solidFill>
              </a:rPr>
            </a:br>
            <a:r>
              <a:rPr lang="uk-UA" sz="2400" dirty="0" smtClean="0">
                <a:solidFill>
                  <a:srgbClr val="00B0F0"/>
                </a:solidFill>
              </a:rPr>
              <a:t>Приймають майже 1000 нових студентів.</a:t>
            </a:r>
            <a:br>
              <a:rPr lang="de-DE" sz="2400" dirty="0" smtClean="0">
                <a:solidFill>
                  <a:srgbClr val="00B0F0"/>
                </a:solidFill>
              </a:rPr>
            </a:br>
            <a:r>
              <a:rPr lang="uk-UA" sz="2400" dirty="0" smtClean="0">
                <a:solidFill>
                  <a:srgbClr val="00B0F0"/>
                </a:solidFill>
              </a:rPr>
              <a:t>Заяви отримую</a:t>
            </a:r>
            <a:r>
              <a:rPr lang="ru-RU" sz="2400" dirty="0" smtClean="0">
                <a:solidFill>
                  <a:srgbClr val="00B0F0"/>
                </a:solidFill>
              </a:rPr>
              <a:t>т</a:t>
            </a:r>
            <a:r>
              <a:rPr lang="uk-UA" sz="2400" dirty="0" smtClean="0">
                <a:solidFill>
                  <a:srgbClr val="00B0F0"/>
                </a:solidFill>
              </a:rPr>
              <a:t>ь від 10000 абітуріентів</a:t>
            </a:r>
            <a:br>
              <a:rPr lang="uk-UA" sz="2400" dirty="0" smtClean="0">
                <a:solidFill>
                  <a:srgbClr val="00B0F0"/>
                </a:solidFill>
              </a:rPr>
            </a:br>
          </a:p>
          <a:p>
            <a:pPr marL="914400" lvl="1" indent="-514350">
              <a:buFont typeface="+mj-lt"/>
              <a:buAutoNum type="arabicPeriod"/>
            </a:pPr>
            <a:r>
              <a:rPr lang="uk-UA" sz="2400" dirty="0" smtClean="0"/>
              <a:t>Факультет математики</a:t>
            </a:r>
            <a:br>
              <a:rPr lang="uk-UA" sz="2400" dirty="0" smtClean="0"/>
            </a:br>
          </a:p>
          <a:p>
            <a:pPr marL="400050" lvl="1" indent="0">
              <a:buNone/>
            </a:pPr>
            <a:r>
              <a:rPr lang="uk-UA" sz="2400" dirty="0" smtClean="0"/>
              <a:t> 	</a:t>
            </a:r>
            <a:r>
              <a:rPr lang="uk-UA" sz="2400" dirty="0" smtClean="0">
                <a:solidFill>
                  <a:srgbClr val="00B0F0"/>
                </a:solidFill>
              </a:rPr>
              <a:t>Обмеж</a:t>
            </a:r>
            <a:r>
              <a:rPr lang="ru-RU" sz="2400" dirty="0" smtClean="0">
                <a:solidFill>
                  <a:srgbClr val="00B0F0"/>
                </a:solidFill>
              </a:rPr>
              <a:t>е</a:t>
            </a:r>
            <a:r>
              <a:rPr lang="uk-UA" sz="2400" dirty="0" smtClean="0">
                <a:solidFill>
                  <a:srgbClr val="00B0F0"/>
                </a:solidFill>
              </a:rPr>
              <a:t>нь </a:t>
            </a:r>
            <a:r>
              <a:rPr lang="ru-RU" sz="2400" dirty="0" smtClean="0">
                <a:solidFill>
                  <a:srgbClr val="00B0F0"/>
                </a:solidFill>
              </a:rPr>
              <a:t>щодо</a:t>
            </a:r>
            <a:r>
              <a:rPr lang="uk-UA" sz="2400" dirty="0" smtClean="0">
                <a:solidFill>
                  <a:srgbClr val="00B0F0"/>
                </a:solidFill>
              </a:rPr>
              <a:t> прийому не має</a:t>
            </a:r>
            <a:br>
              <a:rPr lang="uk-UA" sz="2400" dirty="0" smtClean="0">
                <a:solidFill>
                  <a:srgbClr val="00B0F0"/>
                </a:solidFill>
              </a:rPr>
            </a:br>
            <a:br>
              <a:rPr lang="uk-UA" sz="2400" dirty="0" smtClean="0"/>
            </a:br>
            <a:br>
              <a:rPr lang="uk-UA" sz="2400" dirty="0" smtClean="0"/>
            </a:br>
          </a:p>
          <a:p>
            <a:pPr marL="0" indent="0">
              <a:buNone/>
            </a:pPr>
            <a:br>
              <a:rPr lang="uk-UA" sz="2800" dirty="0"/>
            </a:br>
            <a:endParaRPr lang="uk-UA" sz="2800" dirty="0" smtClean="0"/>
          </a:p>
          <a:p>
            <a:endParaRPr lang="uk-UA" dirty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LMU</a:t>
            </a:r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043608" y="3284984"/>
            <a:ext cx="3866895" cy="232223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3182" y="2132856"/>
            <a:ext cx="2861305" cy="370105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LMU</a:t>
            </a:r>
            <a:endParaRPr lang="de-DE" dirty="0"/>
          </a:p>
        </p:txBody>
      </p:sp>
      <p:sp>
        <p:nvSpPr>
          <p:cNvPr id="3" name="Inhaltsplatzhalter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Працює без </a:t>
            </a:r>
            <a:r>
              <a:rPr lang="de-DE" sz="2000" dirty="0" smtClean="0"/>
              <a:t>Uni-Assist</a:t>
            </a:r>
          </a:p>
          <a:p>
            <a:r>
              <a:rPr lang="de-DE" sz="2000" dirty="0" smtClean="0"/>
              <a:t>24 </a:t>
            </a:r>
            <a:r>
              <a:rPr lang="uk-UA" sz="2000" dirty="0" smtClean="0"/>
              <a:t>березня обговорює умови щодо прийому українців в 2023 році. </a:t>
            </a:r>
          </a:p>
          <a:p>
            <a:r>
              <a:rPr lang="uk-UA" sz="2000" dirty="0" smtClean="0"/>
              <a:t>Різноманітні напрямки навчання та різні умови прийому на факультетах</a:t>
            </a:r>
            <a:endParaRPr lang="de-DE" sz="2000" dirty="0" smtClean="0"/>
          </a:p>
          <a:p>
            <a:endParaRPr lang="de-DE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91880" y="3081709"/>
            <a:ext cx="2528881" cy="30963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sz="2700" dirty="0" smtClean="0"/>
            </a:br>
            <a:r>
              <a:rPr lang="de-DE" sz="2700" dirty="0" smtClean="0"/>
              <a:t>3. </a:t>
            </a:r>
            <a:r>
              <a:rPr lang="ru-RU" sz="2700" dirty="0" smtClean="0"/>
              <a:t>Продовження навчання в Каразінському універсітеті паралельно з подальшим вивченням німецької мови</a:t>
            </a:r>
            <a:br>
              <a:rPr lang="ru-RU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uk-UA" sz="2000" dirty="0" smtClean="0"/>
              <a:t>Навчання на 2</a:t>
            </a:r>
            <a:r>
              <a:rPr lang="ru-RU" sz="2000" dirty="0" smtClean="0"/>
              <a:t>-му</a:t>
            </a:r>
            <a:r>
              <a:rPr lang="uk-UA" sz="2000" dirty="0" smtClean="0"/>
              <a:t> курсі ХНУ у </a:t>
            </a:r>
            <a:r>
              <a:rPr lang="de-DE" sz="2000" dirty="0" err="1" smtClean="0"/>
              <a:t>GORODi</a:t>
            </a:r>
            <a:endParaRPr lang="ru-RU" sz="2000" dirty="0" smtClean="0"/>
          </a:p>
          <a:p>
            <a:r>
              <a:rPr lang="ru-RU" sz="2000" dirty="0" smtClean="0"/>
              <a:t>Курси німецької від </a:t>
            </a:r>
            <a:r>
              <a:rPr lang="de-DE" sz="2000" dirty="0" smtClean="0"/>
              <a:t>Garantiefond Hochschule</a:t>
            </a:r>
            <a:r>
              <a:rPr lang="ru-RU" sz="2000" dirty="0" smtClean="0"/>
              <a:t> – 7 місяців, з 1 липня 2023</a:t>
            </a:r>
            <a:br>
              <a:rPr lang="ru-RU" sz="2000" dirty="0" smtClean="0"/>
            </a:br>
            <a:r>
              <a:rPr lang="ru-RU" sz="2000" dirty="0" smtClean="0"/>
              <a:t>Вступ за наявності В1, тест на 20 хвилин</a:t>
            </a:r>
            <a:br>
              <a:rPr lang="ru-RU" sz="2000" dirty="0" smtClean="0"/>
            </a:br>
            <a:r>
              <a:rPr lang="ru-RU" sz="2000" dirty="0" smtClean="0"/>
              <a:t>Фінансова підтримка</a:t>
            </a:r>
            <a:br>
              <a:rPr lang="ru-RU" sz="2000" dirty="0" smtClean="0"/>
            </a:br>
            <a:br>
              <a:rPr lang="ru-RU" dirty="0" smtClean="0"/>
            </a:br>
            <a:br>
              <a:rPr lang="uk-UA" dirty="0" smtClean="0"/>
            </a:br>
          </a:p>
          <a:p>
            <a:endParaRPr lang="uk-UA" dirty="0"/>
          </a:p>
          <a:p>
            <a:r>
              <a:rPr lang="uk-UA" sz="2000" dirty="0" smtClean="0"/>
              <a:t>Курси англіїської від – 5 місяців, з 1 лютого 2024</a:t>
            </a:r>
            <a:endParaRPr lang="de-DE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79712" y="3356992"/>
            <a:ext cx="4797425" cy="18954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Studienkolleg München</a:t>
            </a:r>
            <a:endParaRPr lang="de-DE" dirty="0"/>
          </a:p>
        </p:txBody>
      </p:sp>
      <p:sp>
        <p:nvSpPr>
          <p:cNvPr id="4" name="Inhaltsplatzhalter 3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err="1" smtClean="0"/>
              <a:t>Vorberei</a:t>
            </a:r>
            <a:r>
              <a:rPr lang="de-DE" sz="2000" dirty="0" err="1"/>
              <a:t>t</a:t>
            </a:r>
            <a:r>
              <a:rPr lang="de-DE" sz="2000" dirty="0" err="1" smtClean="0"/>
              <a:t>ungkurs</a:t>
            </a:r>
            <a:r>
              <a:rPr lang="uk-UA" sz="2000" dirty="0" smtClean="0"/>
              <a:t>=підготовчий курс</a:t>
            </a:r>
            <a:r>
              <a:rPr lang="ru-RU" sz="2000" dirty="0" smtClean="0"/>
              <a:t> при наявності</a:t>
            </a:r>
            <a:r>
              <a:rPr lang="uk-UA" sz="2000" dirty="0" smtClean="0"/>
              <a:t> рівня В2 для українців</a:t>
            </a:r>
            <a:endParaRPr lang="de-DE" sz="2000" dirty="0" smtClean="0"/>
          </a:p>
          <a:p>
            <a:r>
              <a:rPr lang="uk-UA" sz="2000" dirty="0" smtClean="0"/>
              <a:t>Дуже впевнений </a:t>
            </a:r>
            <a:r>
              <a:rPr lang="de-DE" sz="2000" dirty="0" smtClean="0"/>
              <a:t>B2</a:t>
            </a:r>
            <a:r>
              <a:rPr lang="uk-UA" sz="2000" dirty="0" smtClean="0"/>
              <a:t> для звичайного вступу </a:t>
            </a:r>
            <a:r>
              <a:rPr lang="de-DE" sz="2000" dirty="0" smtClean="0"/>
              <a:t> </a:t>
            </a:r>
            <a:endParaRPr lang="uk-UA" sz="2000" dirty="0" smtClean="0"/>
          </a:p>
          <a:p>
            <a:r>
              <a:rPr lang="uk-UA" sz="2000" dirty="0" smtClean="0"/>
              <a:t>Приймають 300 студентів з 60 країн на рік</a:t>
            </a:r>
          </a:p>
          <a:p>
            <a:endParaRPr lang="de-DE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51720" y="3068960"/>
            <a:ext cx="5626968" cy="283720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title"/>
          </p:nvPr>
        </p:nvSpPr>
        <p:spPr>
          <a:xfrm>
            <a:off x="467544" y="692696"/>
            <a:ext cx="8229600" cy="706090"/>
          </a:xfrm>
        </p:spPr>
        <p:txBody>
          <a:bodyPr>
            <a:normAutofit fontScale="90000"/>
          </a:bodyPr>
          <a:lstStyle/>
          <a:p>
            <a:br>
              <a:rPr lang="uk-UA" sz="2200" dirty="0" smtClean="0"/>
            </a:br>
            <a:br>
              <a:rPr lang="uk-UA" sz="2200" dirty="0"/>
            </a:br>
            <a:r>
              <a:rPr lang="uk-UA" sz="2200" dirty="0" smtClean="0"/>
              <a:t>1-й курс ХНУ Каразіна успішно закінчено, </a:t>
            </a:r>
            <a:br>
              <a:rPr lang="uk-UA" sz="2200" dirty="0" smtClean="0"/>
            </a:br>
            <a:r>
              <a:rPr lang="uk-UA" sz="2200" dirty="0" smtClean="0"/>
              <a:t>про це </a:t>
            </a:r>
            <a:r>
              <a:rPr lang="uk-UA" sz="2200" b="1" dirty="0" smtClean="0"/>
              <a:t>наприкінці червня </a:t>
            </a:r>
            <a:r>
              <a:rPr lang="uk-UA" sz="2200" dirty="0" smtClean="0"/>
              <a:t>отримана академічна довідка </a:t>
            </a:r>
            <a:br>
              <a:rPr lang="uk-UA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 noEditPoint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Можливості виб</a:t>
            </a:r>
            <a:r>
              <a:rPr lang="uk-UA" sz="2000" dirty="0" smtClean="0"/>
              <a:t>ору:</a:t>
            </a:r>
            <a:br>
              <a:rPr lang="uk-UA" sz="2000" dirty="0" smtClean="0"/>
            </a:b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Повернення до України, вступ до ЗСУ</a:t>
            </a:r>
            <a:br>
              <a:rPr lang="uk-UA" sz="2000" dirty="0" smtClean="0"/>
            </a:b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Вступ до німецького учбового закладу влітку 2023</a:t>
            </a:r>
            <a:br>
              <a:rPr lang="uk-UA" sz="2000" dirty="0" smtClean="0"/>
            </a:br>
          </a:p>
          <a:p>
            <a:pPr marL="457200" indent="-457200">
              <a:buFont typeface="+mj-lt"/>
              <a:buAutoNum type="arabicPeriod"/>
            </a:pPr>
            <a:r>
              <a:rPr lang="uk-UA" sz="2000" dirty="0" smtClean="0"/>
              <a:t>Продовження навчання в Каразінському універс</a:t>
            </a:r>
            <a:r>
              <a:rPr lang="ru-RU" sz="2000" dirty="0" smtClean="0"/>
              <a:t>и</a:t>
            </a:r>
            <a:r>
              <a:rPr lang="uk-UA" sz="2000" dirty="0" smtClean="0"/>
              <a:t>теті парал</a:t>
            </a:r>
            <a:r>
              <a:rPr lang="ru-RU" sz="2000" dirty="0" smtClean="0"/>
              <a:t>е</a:t>
            </a:r>
            <a:r>
              <a:rPr lang="uk-UA" sz="2000" dirty="0" smtClean="0"/>
              <a:t>льно з подальшим вивченням німецької мови</a:t>
            </a:r>
          </a:p>
          <a:p>
            <a:pPr marL="0" indent="0">
              <a:buNone/>
            </a:pPr>
            <a:endParaRPr lang="uk-UA" sz="2000" dirty="0" smtClean="0"/>
          </a:p>
          <a:p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Осв</a:t>
            </a:r>
            <a:r>
              <a:rPr lang="uk-UA" sz="2400" dirty="0" smtClean="0"/>
              <a:t>ітня система у Німеччині</a:t>
            </a:r>
            <a:endParaRPr lang="de-DE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699792" y="1124744"/>
            <a:ext cx="3896360" cy="534204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Осв</a:t>
            </a:r>
            <a:r>
              <a:rPr lang="uk-UA" sz="2400" dirty="0" smtClean="0"/>
              <a:t>ітня система у Німеччині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844824" y="-2331640"/>
            <a:ext cx="16898938" cy="11441113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>
                <a:solidFill>
                  <a:srgbClr val="FF0000"/>
                </a:solidFill>
              </a:rPr>
              <a:t>www.km.bayern.de/ukraine/informationen-zum-schuljahr-2022-23-ukrainisch.html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395536" y="1268760"/>
            <a:ext cx="8586183" cy="38757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Освіта для українців в Баварії</a:t>
            </a:r>
            <a:br>
              <a:rPr lang="uk-UA" sz="2400" dirty="0" smtClean="0">
                <a:solidFill>
                  <a:srgbClr val="FF0000"/>
                </a:solidFill>
              </a:rPr>
            </a:br>
            <a:r>
              <a:rPr lang="de-DE" sz="1600" dirty="0" smtClean="0"/>
              <a:t>https://www.km.bayern.de/ukraine/informationen-zum-schuljahr-2022-23-ukrainisch.html</a:t>
            </a:r>
            <a:endParaRPr lang="de-DE" sz="16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259632" y="1628800"/>
            <a:ext cx="7113544" cy="367240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2. </a:t>
            </a:r>
            <a:r>
              <a:rPr lang="uk-UA" sz="2700" dirty="0" smtClean="0"/>
              <a:t>Вступ до німецького учбового закладу</a:t>
            </a:r>
            <a:endParaRPr lang="de-DE" sz="2700" dirty="0"/>
          </a:p>
        </p:txBody>
      </p:sp>
      <p:sp>
        <p:nvSpPr>
          <p:cNvPr id="3" name="Inhaltsplatzhalter 2"/>
          <p:cNvSpPr>
            <a:spLocks noGrp="1" noEditPoint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2400" dirty="0" smtClean="0"/>
              <a:t>Вибір:</a:t>
            </a:r>
          </a:p>
          <a:p>
            <a:pPr marL="514350" indent="-514350">
              <a:buFont typeface="+mj-lt"/>
              <a:buAutoNum type="alphaLcPeriod"/>
            </a:pPr>
            <a:r>
              <a:rPr lang="uk-UA" sz="2100" dirty="0" smtClean="0"/>
              <a:t>Середнє</a:t>
            </a:r>
            <a:r>
              <a:rPr lang="ru-RU" sz="2100" dirty="0" smtClean="0"/>
              <a:t> </a:t>
            </a:r>
            <a:r>
              <a:rPr lang="uk-UA" sz="2100" dirty="0" smtClean="0"/>
              <a:t>профессійне навчання</a:t>
            </a:r>
            <a:r>
              <a:rPr lang="de-DE" sz="2100" dirty="0" smtClean="0"/>
              <a:t> / Ausbildung, Berufsschule</a:t>
            </a:r>
            <a:br>
              <a:rPr lang="de-DE" sz="2100" dirty="0" smtClean="0"/>
            </a:br>
            <a:br>
              <a:rPr lang="uk-UA" sz="2100" dirty="0" smtClean="0"/>
            </a:br>
            <a:r>
              <a:rPr lang="ru-RU" sz="2100" dirty="0" smtClean="0">
                <a:solidFill>
                  <a:srgbClr val="00B0F0"/>
                </a:solidFill>
              </a:rPr>
              <a:t>Треба шукати та надсилати докумени вже зараз.</a:t>
            </a:r>
            <a:br>
              <a:rPr lang="ru-RU" sz="2100" dirty="0" smtClean="0">
                <a:solidFill>
                  <a:srgbClr val="00B0F0"/>
                </a:solidFill>
              </a:rPr>
            </a:br>
            <a:r>
              <a:rPr lang="ru-RU" sz="2100" dirty="0" smtClean="0">
                <a:solidFill>
                  <a:srgbClr val="00B0F0"/>
                </a:solidFill>
              </a:rPr>
              <a:t>Мовний р</a:t>
            </a:r>
            <a:r>
              <a:rPr lang="uk-UA" sz="2100" dirty="0" smtClean="0">
                <a:solidFill>
                  <a:srgbClr val="00B0F0"/>
                </a:solidFill>
              </a:rPr>
              <a:t>івень : В1 чи В2 на час початку навчання (вересень 2023)</a:t>
            </a:r>
            <a:br>
              <a:rPr lang="uk-UA" sz="2100" dirty="0" smtClean="0">
                <a:solidFill>
                  <a:srgbClr val="00B0F0"/>
                </a:solidFill>
              </a:rPr>
            </a:br>
          </a:p>
          <a:p>
            <a:pPr marL="514350" indent="-514350">
              <a:buAutoNum type="alphaLcPeriod"/>
            </a:pPr>
            <a:r>
              <a:rPr lang="uk-UA" sz="2100" dirty="0" smtClean="0"/>
              <a:t>Академія мистецтв / </a:t>
            </a:r>
            <a:r>
              <a:rPr lang="de-DE" sz="2100" dirty="0" smtClean="0"/>
              <a:t>Kunstakademie</a:t>
            </a:r>
            <a:br>
              <a:rPr lang="uk-UA" sz="2100" dirty="0" smtClean="0"/>
            </a:br>
            <a:br>
              <a:rPr lang="uk-UA" sz="2100" dirty="0" smtClean="0"/>
            </a:br>
            <a:r>
              <a:rPr lang="uk-UA" sz="2100" dirty="0" smtClean="0">
                <a:solidFill>
                  <a:srgbClr val="00B0F0"/>
                </a:solidFill>
              </a:rPr>
              <a:t>Вступ у травні та на початку червня, порфоліо та іспити.</a:t>
            </a:r>
            <a:br>
              <a:rPr lang="uk-UA" sz="2100" dirty="0" smtClean="0">
                <a:solidFill>
                  <a:srgbClr val="00B0F0"/>
                </a:solidFill>
              </a:rPr>
            </a:br>
            <a:r>
              <a:rPr lang="ru-RU" sz="2100" dirty="0" smtClean="0">
                <a:solidFill>
                  <a:srgbClr val="00B0F0"/>
                </a:solidFill>
              </a:rPr>
              <a:t>Мовний р</a:t>
            </a:r>
            <a:r>
              <a:rPr lang="uk-UA" sz="2100" dirty="0" smtClean="0">
                <a:solidFill>
                  <a:srgbClr val="00B0F0"/>
                </a:solidFill>
              </a:rPr>
              <a:t>івень : В2 на час початку навчання (вересень 2023)</a:t>
            </a:r>
            <a:br>
              <a:rPr lang="uk-UA" sz="2100" dirty="0" smtClean="0">
                <a:solidFill>
                  <a:srgbClr val="00B0F0"/>
                </a:solidFill>
              </a:rPr>
            </a:br>
            <a:br>
              <a:rPr lang="uk-UA" sz="2100" dirty="0" smtClean="0"/>
            </a:br>
          </a:p>
          <a:p>
            <a:pPr marL="514350" indent="-514350">
              <a:buAutoNum type="alphaLcPeriod"/>
            </a:pPr>
            <a:r>
              <a:rPr lang="uk-UA" sz="2100" dirty="0" smtClean="0"/>
              <a:t>Вищі школи</a:t>
            </a:r>
            <a:r>
              <a:rPr lang="de-DE" sz="2100" dirty="0" smtClean="0"/>
              <a:t> / LMU, TUV, Hochschule</a:t>
            </a:r>
            <a:br>
              <a:rPr lang="de-DE" sz="2100" dirty="0" smtClean="0"/>
            </a:br>
            <a:br>
              <a:rPr lang="de-DE" sz="2100" dirty="0" smtClean="0"/>
            </a:br>
            <a:r>
              <a:rPr lang="ru-RU" sz="2100" dirty="0" smtClean="0">
                <a:solidFill>
                  <a:srgbClr val="00B0F0"/>
                </a:solidFill>
              </a:rPr>
              <a:t>Докумени приймають до 15 липня</a:t>
            </a:r>
            <a:br>
              <a:rPr lang="ru-RU" sz="2100" dirty="0" smtClean="0">
                <a:solidFill>
                  <a:srgbClr val="00B0F0"/>
                </a:solidFill>
              </a:rPr>
            </a:br>
            <a:r>
              <a:rPr lang="ru-RU" sz="2100" dirty="0" smtClean="0">
                <a:solidFill>
                  <a:srgbClr val="00B0F0"/>
                </a:solidFill>
              </a:rPr>
              <a:t>Мовний р</a:t>
            </a:r>
            <a:r>
              <a:rPr lang="uk-UA" sz="2100" dirty="0" smtClean="0">
                <a:solidFill>
                  <a:srgbClr val="00B0F0"/>
                </a:solidFill>
              </a:rPr>
              <a:t>івень : </a:t>
            </a:r>
            <a:br>
              <a:rPr lang="uk-UA" sz="2100" dirty="0" smtClean="0">
                <a:solidFill>
                  <a:srgbClr val="00B0F0"/>
                </a:solidFill>
              </a:rPr>
            </a:br>
            <a:r>
              <a:rPr lang="uk-UA" sz="2100" dirty="0" smtClean="0">
                <a:solidFill>
                  <a:srgbClr val="00B0F0"/>
                </a:solidFill>
              </a:rPr>
              <a:t>		В2- на час подачи документів (1-15 липня 2023), </a:t>
            </a:r>
            <a:br>
              <a:rPr lang="uk-UA" sz="2100" dirty="0" smtClean="0">
                <a:solidFill>
                  <a:srgbClr val="00B0F0"/>
                </a:solidFill>
              </a:rPr>
            </a:br>
            <a:r>
              <a:rPr lang="uk-UA" sz="2100" dirty="0" smtClean="0">
                <a:solidFill>
                  <a:srgbClr val="00B0F0"/>
                </a:solidFill>
              </a:rPr>
              <a:t>		довідка-підтверження навчання на курсах</a:t>
            </a:r>
            <a:br>
              <a:rPr lang="uk-UA" sz="2100" dirty="0" smtClean="0">
                <a:solidFill>
                  <a:srgbClr val="00B0F0"/>
                </a:solidFill>
              </a:rPr>
            </a:br>
            <a:r>
              <a:rPr lang="uk-UA" sz="2100" dirty="0" smtClean="0">
                <a:solidFill>
                  <a:srgbClr val="00B0F0"/>
                </a:solidFill>
              </a:rPr>
              <a:t>		</a:t>
            </a:r>
            <a:br>
              <a:rPr lang="uk-UA" sz="2100" dirty="0" smtClean="0">
                <a:solidFill>
                  <a:srgbClr val="00B0F0"/>
                </a:solidFill>
              </a:rPr>
            </a:br>
            <a:r>
              <a:rPr lang="uk-UA" sz="2100" dirty="0" smtClean="0">
                <a:solidFill>
                  <a:srgbClr val="00B0F0"/>
                </a:solidFill>
              </a:rPr>
              <a:t>		С1 на час початку навчання (жовтень 2023)</a:t>
            </a:r>
            <a:br>
              <a:rPr lang="uk-UA" sz="2100" dirty="0" smtClean="0">
                <a:solidFill>
                  <a:srgbClr val="00B0F0"/>
                </a:solidFill>
              </a:rPr>
            </a:br>
            <a:r>
              <a:rPr lang="de-DE" sz="2100" dirty="0" smtClean="0">
                <a:solidFill>
                  <a:srgbClr val="00B0F0"/>
                </a:solidFill>
              </a:rPr>
              <a:t>		</a:t>
            </a:r>
            <a:r>
              <a:rPr lang="uk-UA" sz="2100" dirty="0" smtClean="0">
                <a:solidFill>
                  <a:srgbClr val="00B0F0"/>
                </a:solidFill>
              </a:rPr>
              <a:t>успішне проходження іспитів </a:t>
            </a:r>
            <a:r>
              <a:rPr lang="de-DE" sz="2100" dirty="0" err="1" smtClean="0">
                <a:solidFill>
                  <a:srgbClr val="00B0F0"/>
                </a:solidFill>
              </a:rPr>
              <a:t>TestDaF</a:t>
            </a:r>
            <a:r>
              <a:rPr lang="de-DE" sz="2100" dirty="0" smtClean="0">
                <a:solidFill>
                  <a:srgbClr val="00B0F0"/>
                </a:solidFill>
              </a:rPr>
              <a:t> </a:t>
            </a:r>
            <a:r>
              <a:rPr lang="uk-UA" sz="2100" dirty="0" smtClean="0">
                <a:solidFill>
                  <a:srgbClr val="00B0F0"/>
                </a:solidFill>
              </a:rPr>
              <a:t>або </a:t>
            </a:r>
            <a:r>
              <a:rPr lang="de-DE" sz="2100" dirty="0" smtClean="0">
                <a:solidFill>
                  <a:srgbClr val="00B0F0"/>
                </a:solidFill>
              </a:rPr>
              <a:t>DSH</a:t>
            </a:r>
          </a:p>
          <a:p>
            <a:pPr marL="0" indent="0">
              <a:buNone/>
            </a:pPr>
            <a:br>
              <a:rPr lang="de-DE" sz="2100" dirty="0"/>
            </a:br>
            <a:endParaRPr lang="uk-UA" sz="2100" dirty="0" smtClean="0"/>
          </a:p>
          <a:p>
            <a:pPr marL="514350" indent="-514350">
              <a:buAutoNum type="arabicPeriod"/>
            </a:pPr>
            <a:endParaRPr lang="uk-UA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TUM</a:t>
            </a:r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457200" y="1684353"/>
            <a:ext cx="8229600" cy="435765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EditPoint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 smtClean="0"/>
            </a:br>
            <a:br>
              <a:rPr lang="de-DE" dirty="0"/>
            </a:br>
            <a:r>
              <a:rPr lang="de-DE" dirty="0" smtClean="0"/>
              <a:t>TUM</a:t>
            </a:r>
            <a:br>
              <a:rPr lang="de-DE" dirty="0" smtClean="0"/>
            </a:br>
            <a:r>
              <a:rPr lang="uk-UA" sz="2000" dirty="0" smtClean="0"/>
              <a:t>Подання документів до 15 липня</a:t>
            </a:r>
            <a:r>
              <a:rPr lang="de-DE" sz="2000" dirty="0"/>
              <a:t> </a:t>
            </a:r>
            <a:r>
              <a:rPr lang="uk-UA" sz="2000" dirty="0" smtClean="0"/>
              <a:t>через </a:t>
            </a:r>
            <a:r>
              <a:rPr lang="de-DE" sz="2000" b="1" dirty="0" smtClean="0">
                <a:solidFill>
                  <a:srgbClr val="FF0000"/>
                </a:solidFill>
              </a:rPr>
              <a:t>uni-assist.de</a:t>
            </a:r>
            <a:br>
              <a:rPr lang="de-DE" dirty="0" smtClean="0"/>
            </a:br>
            <a:br>
              <a:rPr lang="de-DE" dirty="0" smtClean="0"/>
            </a:br>
            <a:endParaRPr lang="de-DE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90688" y="2673350"/>
            <a:ext cx="5761037" cy="293846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940558" y="1844824"/>
            <a:ext cx="7261295" cy="370364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Bildschirmpräsentation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</vt:lpstr>
      <vt:lpstr>Навчаюсь на 1 курсі ХНУ  в приміщеннях культурного центру GOROD</vt:lpstr>
      <vt:lpstr>  1-й курс ХНУ Каразіна успішно закінчено,  про це наприкінці червня отримана академічна довідка  </vt:lpstr>
      <vt:lpstr>Освітня система у Німеччині</vt:lpstr>
      <vt:lpstr>Освітня система у Німеччині</vt:lpstr>
      <vt:lpstr>www.km.bayern.de/ukraine/informationen-zum-schuljahr-2022-23-ukrainisch.html</vt:lpstr>
      <vt:lpstr>Освіта для українців в Баварії https://www.km.bayern.de/ukraine/informationen-zum-schuljahr-2022-23-ukrainisch.html</vt:lpstr>
      <vt:lpstr>2. Вступ до німецького учбового закладу</vt:lpstr>
      <vt:lpstr>TUM</vt:lpstr>
      <vt:lpstr>  TUM Подання документів до 15 липня через uni-assist.de  </vt:lpstr>
      <vt:lpstr>TUM / Uni-Assist</vt:lpstr>
      <vt:lpstr>TUM </vt:lpstr>
      <vt:lpstr>LMU</vt:lpstr>
      <vt:lpstr>LMU</vt:lpstr>
      <vt:lpstr> 3. Продовження навчання в Каразінському універсітеті параллельно з подальшим вивченням німецької мови </vt:lpstr>
      <vt:lpstr>Studienkolleg München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Навчаюсь на 1 курсі ХНУ  в приміщеннях культурного центру GOROD</dc:title>
  <dc:creator>NinaVish</dc:creator>
  <cp:lastModifiedBy>NinaVish</cp:lastModifiedBy>
  <cp:revision>16</cp:revision>
  <dcterms:created xsi:type="dcterms:W3CDTF">2023-03-22T12:37:28Z</dcterms:created>
  <dcterms:modified xsi:type="dcterms:W3CDTF">2023-03-22T16:29:55Z</dcterms:modified>
</cp:coreProperties>
</file>